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2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89E032-F422-BA48-A9EB-F323C843AFC1}" v="2" dt="2023-12-15T03:28:29.5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3"/>
    <p:restoredTop sz="95028"/>
  </p:normalViewPr>
  <p:slideViewPr>
    <p:cSldViewPr snapToGrid="0">
      <p:cViewPr>
        <p:scale>
          <a:sx n="69" d="100"/>
          <a:sy n="69" d="100"/>
        </p:scale>
        <p:origin x="216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E70F-65A8-9A4B-879F-69ED43FA4D4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30D3-ABC4-DA41-860B-72376B691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5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E70F-65A8-9A4B-879F-69ED43FA4D4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30D3-ABC4-DA41-860B-72376B691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2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E70F-65A8-9A4B-879F-69ED43FA4D4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30D3-ABC4-DA41-860B-72376B691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93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E70F-65A8-9A4B-879F-69ED43FA4D4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30D3-ABC4-DA41-860B-72376B691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9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E70F-65A8-9A4B-879F-69ED43FA4D4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30D3-ABC4-DA41-860B-72376B691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4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E70F-65A8-9A4B-879F-69ED43FA4D4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30D3-ABC4-DA41-860B-72376B691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1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E70F-65A8-9A4B-879F-69ED43FA4D4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30D3-ABC4-DA41-860B-72376B691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5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E70F-65A8-9A4B-879F-69ED43FA4D4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30D3-ABC4-DA41-860B-72376B691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6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E70F-65A8-9A4B-879F-69ED43FA4D4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30D3-ABC4-DA41-860B-72376B691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6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E70F-65A8-9A4B-879F-69ED43FA4D4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30D3-ABC4-DA41-860B-72376B691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8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E70F-65A8-9A4B-879F-69ED43FA4D4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30D3-ABC4-DA41-860B-72376B691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3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EE70F-65A8-9A4B-879F-69ED43FA4D4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F30D3-ABC4-DA41-860B-72376B691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5">
            <a:extLst>
              <a:ext uri="{FF2B5EF4-FFF2-40B4-BE49-F238E27FC236}">
                <a16:creationId xmlns:a16="http://schemas.microsoft.com/office/drawing/2014/main" id="{8ED841A6-FD55-0079-AB77-4179592E34D7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65905" y="1607321"/>
            <a:ext cx="3636329" cy="484424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AAAAAA"/>
            </a:solidFill>
            <a:miter lim="800000"/>
            <a:headEnd/>
            <a:tailEnd/>
          </a:ln>
          <a:effectLst/>
        </p:spPr>
        <p:txBody>
          <a:bodyPr wrap="none" lIns="73148" tIns="73148" rIns="73148" bIns="73148" anchor="ctr"/>
          <a:lstStyle/>
          <a:p>
            <a:pPr algn="ctr" defTabSz="914354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300" b="1" kern="0">
              <a:solidFill>
                <a:srgbClr val="00227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le 7">
            <a:extLst>
              <a:ext uri="{FF2B5EF4-FFF2-40B4-BE49-F238E27FC236}">
                <a16:creationId xmlns:a16="http://schemas.microsoft.com/office/drawing/2014/main" id="{DD99FDBB-0B30-ECBF-3165-DC80795DC0AE}"/>
              </a:ext>
            </a:extLst>
          </p:cNvPr>
          <p:cNvSpPr txBox="1">
            <a:spLocks/>
          </p:cNvSpPr>
          <p:nvPr/>
        </p:nvSpPr>
        <p:spPr>
          <a:xfrm>
            <a:off x="555484" y="513846"/>
            <a:ext cx="8077248" cy="473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22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Case Name:</a:t>
            </a:r>
            <a:endParaRPr lang="en-GB" b="1" dirty="0">
              <a:solidFill>
                <a:srgbClr val="00227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1E25BDF-2C1D-2F16-240B-BDE32C7C7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139250"/>
              </p:ext>
            </p:extLst>
          </p:nvPr>
        </p:nvGraphicFramePr>
        <p:xfrm>
          <a:off x="4469223" y="1796377"/>
          <a:ext cx="4297680" cy="661090"/>
        </p:xfrm>
        <a:graphic>
          <a:graphicData uri="http://schemas.openxmlformats.org/drawingml/2006/table">
            <a:tbl>
              <a:tblPr/>
              <a:tblGrid>
                <a:gridCol w="2131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962">
                  <a:extLst>
                    <a:ext uri="{9D8B030D-6E8A-4147-A177-3AD203B41FA5}">
                      <a16:colId xmlns:a16="http://schemas.microsoft.com/office/drawing/2014/main" val="1141157121"/>
                    </a:ext>
                  </a:extLst>
                </a:gridCol>
                <a:gridCol w="1752576">
                  <a:extLst>
                    <a:ext uri="{9D8B030D-6E8A-4147-A177-3AD203B41FA5}">
                      <a16:colId xmlns:a16="http://schemas.microsoft.com/office/drawing/2014/main" val="2317280947"/>
                    </a:ext>
                  </a:extLst>
                </a:gridCol>
              </a:tblGrid>
              <a:tr h="252000"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Metrics</a:t>
                      </a: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Unit</a:t>
                      </a: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545"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Net present value (total project)</a:t>
                      </a: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</a:t>
                      </a: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545"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Payback period</a:t>
                      </a: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B65">
                        <a:lumMod val="10000"/>
                        <a:lumOff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Years</a:t>
                      </a: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B65">
                        <a:lumMod val="10000"/>
                        <a:lumOff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85430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9EC08E-B4A2-C206-C148-C132EB96F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90463"/>
              </p:ext>
            </p:extLst>
          </p:nvPr>
        </p:nvGraphicFramePr>
        <p:xfrm>
          <a:off x="4469223" y="4031681"/>
          <a:ext cx="4297680" cy="1551418"/>
        </p:xfrm>
        <a:graphic>
          <a:graphicData uri="http://schemas.openxmlformats.org/drawingml/2006/table">
            <a:tbl>
              <a:tblPr/>
              <a:tblGrid>
                <a:gridCol w="1254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6424">
                  <a:extLst>
                    <a:ext uri="{9D8B030D-6E8A-4147-A177-3AD203B41FA5}">
                      <a16:colId xmlns:a16="http://schemas.microsoft.com/office/drawing/2014/main" val="3505440033"/>
                    </a:ext>
                  </a:extLst>
                </a:gridCol>
                <a:gridCol w="529198">
                  <a:extLst>
                    <a:ext uri="{9D8B030D-6E8A-4147-A177-3AD203B41FA5}">
                      <a16:colId xmlns:a16="http://schemas.microsoft.com/office/drawing/2014/main" val="639039899"/>
                    </a:ext>
                  </a:extLst>
                </a:gridCol>
                <a:gridCol w="529198">
                  <a:extLst>
                    <a:ext uri="{9D8B030D-6E8A-4147-A177-3AD203B41FA5}">
                      <a16:colId xmlns:a16="http://schemas.microsoft.com/office/drawing/2014/main" val="835910683"/>
                    </a:ext>
                  </a:extLst>
                </a:gridCol>
                <a:gridCol w="595738">
                  <a:extLst>
                    <a:ext uri="{9D8B030D-6E8A-4147-A177-3AD203B41FA5}">
                      <a16:colId xmlns:a16="http://schemas.microsoft.com/office/drawing/2014/main" val="4235298920"/>
                    </a:ext>
                  </a:extLst>
                </a:gridCol>
              </a:tblGrid>
              <a:tr h="397042"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Metrics</a:t>
                      </a: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Unit</a:t>
                      </a: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First 12 </a:t>
                      </a:r>
                    </a:p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months</a:t>
                      </a: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Year 2</a:t>
                      </a: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Year 3</a:t>
                      </a: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Years</a:t>
                      </a: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Volume</a:t>
                      </a: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Million</a:t>
                      </a: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GB" sz="1200" b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Share</a:t>
                      </a: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B65">
                        <a:lumMod val="10000"/>
                        <a:lumOff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B65">
                        <a:lumMod val="10000"/>
                        <a:lumOff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B65">
                        <a:lumMod val="10000"/>
                        <a:lumOff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B65">
                        <a:lumMod val="10000"/>
                        <a:lumOff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B65">
                        <a:lumMod val="10000"/>
                        <a:lumOff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B65">
                        <a:lumMod val="10000"/>
                        <a:lumOff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854304"/>
                  </a:ext>
                </a:extLst>
              </a:tr>
              <a:tr h="180000"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Revenue</a:t>
                      </a: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Arial"/>
                        </a:rPr>
                        <a:t>$ Million</a:t>
                      </a: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Gross Margin</a:t>
                      </a: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B65">
                        <a:lumMod val="10000"/>
                        <a:lumOff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Arial"/>
                        </a:rPr>
                        <a:t>$ Million</a:t>
                      </a: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B65">
                        <a:lumMod val="10000"/>
                        <a:lumOff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B65">
                        <a:lumMod val="10000"/>
                        <a:lumOff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B65">
                        <a:lumMod val="10000"/>
                        <a:lumOff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B65">
                        <a:lumMod val="10000"/>
                        <a:lumOff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B65">
                        <a:lumMod val="10000"/>
                        <a:lumOff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Operating profit</a:t>
                      </a: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Arial"/>
                        </a:rPr>
                        <a:t>$ Million</a:t>
                      </a: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7326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endParaRPr lang="en-GB" sz="12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GB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75508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21F9613-722A-6ACC-DD78-A4AB52E8B496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74873192"/>
              </p:ext>
            </p:extLst>
          </p:nvPr>
        </p:nvGraphicFramePr>
        <p:xfrm>
          <a:off x="4469223" y="5691500"/>
          <a:ext cx="4293949" cy="760068"/>
        </p:xfrm>
        <a:graphic>
          <a:graphicData uri="http://schemas.openxmlformats.org/drawingml/2006/table">
            <a:tbl>
              <a:tblPr/>
              <a:tblGrid>
                <a:gridCol w="693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590">
                  <a:extLst>
                    <a:ext uri="{9D8B030D-6E8A-4147-A177-3AD203B41FA5}">
                      <a16:colId xmlns:a16="http://schemas.microsoft.com/office/drawing/2014/main" val="951485416"/>
                    </a:ext>
                  </a:extLst>
                </a:gridCol>
                <a:gridCol w="634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0331">
                  <a:extLst>
                    <a:ext uri="{9D8B030D-6E8A-4147-A177-3AD203B41FA5}">
                      <a16:colId xmlns:a16="http://schemas.microsoft.com/office/drawing/2014/main" val="1476154290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458544954"/>
                    </a:ext>
                  </a:extLst>
                </a:gridCol>
                <a:gridCol w="465667">
                  <a:extLst>
                    <a:ext uri="{9D8B030D-6E8A-4147-A177-3AD203B41FA5}">
                      <a16:colId xmlns:a16="http://schemas.microsoft.com/office/drawing/2014/main" val="36226703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499841601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 fontAlgn="b"/>
                      <a:r>
                        <a:rPr lang="en-GB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Metrics</a:t>
                      </a:r>
                    </a:p>
                  </a:txBody>
                  <a:tcPr marL="36000" marR="6136" marT="613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Budgeted?</a:t>
                      </a:r>
                    </a:p>
                  </a:txBody>
                  <a:tcPr marL="0" marR="6136" marT="613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Unit</a:t>
                      </a:r>
                    </a:p>
                  </a:txBody>
                  <a:tcPr marL="0" marR="6136" marT="613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First 12 </a:t>
                      </a:r>
                    </a:p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months</a:t>
                      </a: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Year 2</a:t>
                      </a: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Year 3</a:t>
                      </a: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Years</a:t>
                      </a: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GB" sz="12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Opex</a:t>
                      </a:r>
                      <a:endParaRPr lang="ru-RU" sz="1200" b="1" i="0" u="none" strike="noStrike" kern="1200" baseline="0" dirty="0">
                        <a:solidFill>
                          <a:srgbClr val="00206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/>
                        </a:rPr>
                        <a:t>Yes</a:t>
                      </a:r>
                    </a:p>
                  </a:txBody>
                  <a:tcPr marL="3600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/>
                          <a:sym typeface="Arial"/>
                        </a:rPr>
                        <a:t>$ Million</a:t>
                      </a:r>
                    </a:p>
                  </a:txBody>
                  <a:tcPr marL="3600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22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GB" sz="1200" b="1" i="0" u="none" strike="noStrike" kern="1200" baseline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Capex</a:t>
                      </a:r>
                      <a:endParaRPr lang="ru-RU" sz="1200" b="1" i="0" u="none" strike="noStrike" kern="1200" baseline="0">
                        <a:solidFill>
                          <a:srgbClr val="00206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/>
                        </a:rPr>
                        <a:t>Yes</a:t>
                      </a:r>
                    </a:p>
                  </a:txBody>
                  <a:tcPr marL="36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/>
                          <a:sym typeface="Arial"/>
                        </a:rPr>
                        <a:t>$ Million</a:t>
                      </a:r>
                    </a:p>
                  </a:txBody>
                  <a:tcPr marL="36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000" marR="9525" marT="9516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Rectangle 9">
            <a:extLst>
              <a:ext uri="{FF2B5EF4-FFF2-40B4-BE49-F238E27FC236}">
                <a16:creationId xmlns:a16="http://schemas.microsoft.com/office/drawing/2014/main" id="{3107606C-7BF5-9E08-4ECC-9D7846CD4961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469223" y="1616374"/>
            <a:ext cx="4297680" cy="180000"/>
          </a:xfrm>
          <a:prstGeom prst="rect">
            <a:avLst/>
          </a:prstGeom>
          <a:solidFill>
            <a:srgbClr val="AAAAAA">
              <a:lumMod val="75000"/>
            </a:srgbClr>
          </a:solidFill>
          <a:ln>
            <a:noFill/>
          </a:ln>
          <a:effectLst/>
        </p:spPr>
        <p:txBody>
          <a:bodyPr wrap="none" lIns="73148" tIns="73148" rIns="73148" bIns="73148" anchor="ctr"/>
          <a:lstStyle/>
          <a:p>
            <a:pPr defTabSz="914354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Financial Impact</a:t>
            </a:r>
            <a:endParaRPr lang="en-GB" sz="1200" i="1" kern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28">
            <a:extLst>
              <a:ext uri="{FF2B5EF4-FFF2-40B4-BE49-F238E27FC236}">
                <a16:creationId xmlns:a16="http://schemas.microsoft.com/office/drawing/2014/main" id="{544C206B-6D7B-F968-A9B7-4388183F5D4C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458588" y="5539843"/>
            <a:ext cx="4297680" cy="180000"/>
          </a:xfrm>
          <a:prstGeom prst="rect">
            <a:avLst/>
          </a:prstGeom>
          <a:solidFill>
            <a:srgbClr val="AAAAAA">
              <a:lumMod val="7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3152" tIns="73152" rIns="73152" bIns="73152" anchor="ctr"/>
          <a:lstStyle/>
          <a:p>
            <a:pPr defTabSz="914354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Investment &amp; Resources Required</a:t>
            </a:r>
          </a:p>
        </p:txBody>
      </p:sp>
      <p:sp>
        <p:nvSpPr>
          <p:cNvPr id="11" name="Rectangle 32">
            <a:extLst>
              <a:ext uri="{FF2B5EF4-FFF2-40B4-BE49-F238E27FC236}">
                <a16:creationId xmlns:a16="http://schemas.microsoft.com/office/drawing/2014/main" id="{FC793D63-B212-C65F-985B-AF7E22B2F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05" y="1616375"/>
            <a:ext cx="3657600" cy="179999"/>
          </a:xfrm>
          <a:prstGeom prst="rect">
            <a:avLst/>
          </a:prstGeom>
          <a:solidFill>
            <a:srgbClr val="AAAAAA">
              <a:lumMod val="75000"/>
            </a:srgbClr>
          </a:solidFill>
          <a:ln w="19050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3152" tIns="73152" rIns="73152" bIns="73152" anchor="ctr"/>
          <a:lstStyle/>
          <a:p>
            <a:pPr defTabSz="914354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Executive Summary</a:t>
            </a: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EF3D7005-7785-E892-5506-3FCBB3C83ABA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458588" y="3856224"/>
            <a:ext cx="4297680" cy="180000"/>
          </a:xfrm>
          <a:prstGeom prst="rect">
            <a:avLst/>
          </a:prstGeom>
          <a:solidFill>
            <a:srgbClr val="AAAAAA">
              <a:lumMod val="75000"/>
            </a:srgbClr>
          </a:solidFill>
          <a:ln>
            <a:noFill/>
          </a:ln>
          <a:effectLst/>
        </p:spPr>
        <p:txBody>
          <a:bodyPr wrap="none" lIns="73148" tIns="73148" rIns="73148" bIns="73148" anchor="ctr"/>
          <a:lstStyle/>
          <a:p>
            <a:pPr defTabSz="914354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Incremental Benefits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9FFFA987-01BC-5832-70EB-BFA0E2C9700E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55269" y="4988594"/>
            <a:ext cx="3657600" cy="179999"/>
          </a:xfrm>
          <a:prstGeom prst="rect">
            <a:avLst/>
          </a:prstGeom>
          <a:solidFill>
            <a:srgbClr val="AAAAAA">
              <a:lumMod val="75000"/>
            </a:srgbClr>
          </a:solidFill>
          <a:ln w="19050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3152" tIns="73152" rIns="73152" bIns="73152" anchor="ctr"/>
          <a:lstStyle/>
          <a:p>
            <a:pPr defTabSz="914354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Assumptions</a:t>
            </a:r>
            <a:endParaRPr lang="en-GB" sz="1200" i="1" kern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47">
            <a:extLst>
              <a:ext uri="{FF2B5EF4-FFF2-40B4-BE49-F238E27FC236}">
                <a16:creationId xmlns:a16="http://schemas.microsoft.com/office/drawing/2014/main" id="{DB75F62D-0F6E-E5AF-6355-30A5F8535C09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469223" y="1607321"/>
            <a:ext cx="4297680" cy="4844248"/>
          </a:xfrm>
          <a:prstGeom prst="rect">
            <a:avLst/>
          </a:prstGeom>
          <a:noFill/>
          <a:ln w="19050" algn="ctr">
            <a:solidFill>
              <a:srgbClr val="AAAAA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3148" tIns="73148" rIns="73148" bIns="73148" anchor="ctr"/>
          <a:lstStyle/>
          <a:p>
            <a:pPr algn="ctr" defTabSz="914354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300" b="1" kern="0">
              <a:solidFill>
                <a:srgbClr val="00227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32">
            <a:extLst>
              <a:ext uri="{FF2B5EF4-FFF2-40B4-BE49-F238E27FC236}">
                <a16:creationId xmlns:a16="http://schemas.microsoft.com/office/drawing/2014/main" id="{AA7D2625-A772-1EDF-621D-9FAD5151C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269" y="3207958"/>
            <a:ext cx="3657600" cy="179999"/>
          </a:xfrm>
          <a:prstGeom prst="rect">
            <a:avLst/>
          </a:prstGeom>
          <a:solidFill>
            <a:srgbClr val="AAAAAA">
              <a:lumMod val="75000"/>
            </a:srgbClr>
          </a:solidFill>
          <a:ln w="19050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3152" tIns="73152" rIns="73152" bIns="73152" anchor="ctr"/>
          <a:lstStyle/>
          <a:p>
            <a:pPr defTabSz="914354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Opportunity 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E52D9013-C9BB-DAB0-BF6A-9152A45F3C68}"/>
              </a:ext>
            </a:extLst>
          </p:cNvPr>
          <p:cNvGraphicFramePr>
            <a:graphicFrameLocks noGrp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566651186"/>
              </p:ext>
            </p:extLst>
          </p:nvPr>
        </p:nvGraphicFramePr>
        <p:xfrm>
          <a:off x="4469223" y="2787287"/>
          <a:ext cx="4299629" cy="1059115"/>
        </p:xfrm>
        <a:graphic>
          <a:graphicData uri="http://schemas.openxmlformats.org/drawingml/2006/table">
            <a:tbl>
              <a:tblPr/>
              <a:tblGrid>
                <a:gridCol w="990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564">
                  <a:extLst>
                    <a:ext uri="{9D8B030D-6E8A-4147-A177-3AD203B41FA5}">
                      <a16:colId xmlns:a16="http://schemas.microsoft.com/office/drawing/2014/main" val="3052868719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547603867"/>
                    </a:ext>
                  </a:extLst>
                </a:gridCol>
                <a:gridCol w="1508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Description</a:t>
                      </a:r>
                      <a:endParaRPr lang="en-GB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000" marR="9035" marT="90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Impact</a:t>
                      </a:r>
                    </a:p>
                  </a:txBody>
                  <a:tcPr marL="0" marR="0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Probability</a:t>
                      </a:r>
                    </a:p>
                  </a:txBody>
                  <a:tcPr marL="0" marR="0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Mitigation</a:t>
                      </a:r>
                    </a:p>
                  </a:txBody>
                  <a:tcPr marL="0" marR="0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144"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45716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000" b="1" i="0" u="none" strike="noStrike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+mn-ea"/>
                        <a:cs typeface="Arial"/>
                      </a:endParaRPr>
                    </a:p>
                  </a:txBody>
                  <a:tcPr marL="36000" marR="9035" marT="90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035" marR="9035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035" marR="9035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16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332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498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66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583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2994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160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327" algn="l" defTabSz="457167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45716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5720" marR="9035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144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+mn-ea"/>
                        <a:cs typeface="Arial"/>
                      </a:endParaRPr>
                    </a:p>
                  </a:txBody>
                  <a:tcPr marL="36000" marR="9035" marT="90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035" marR="9035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035" marR="9035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5720" marR="9035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452838"/>
                  </a:ext>
                </a:extLst>
              </a:tr>
              <a:tr h="86144">
                <a:tc>
                  <a:txBody>
                    <a:bodyPr/>
                    <a:lstStyle/>
                    <a:p>
                      <a:pPr algn="l" fontAlgn="b"/>
                      <a:endParaRPr lang="en-GB" sz="1000" b="1" i="1" u="none" strike="noStrike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+mn-ea"/>
                        <a:cs typeface="Arial"/>
                      </a:endParaRPr>
                    </a:p>
                  </a:txBody>
                  <a:tcPr marL="36000" marR="9035" marT="90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035" marR="9035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035" marR="9035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5720" marR="9035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20834"/>
                  </a:ext>
                </a:extLst>
              </a:tr>
              <a:tr h="86144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+mn-ea"/>
                        <a:cs typeface="Arial"/>
                      </a:endParaRPr>
                    </a:p>
                  </a:txBody>
                  <a:tcPr marL="36000" marR="9035" marT="90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035" marR="9035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035" marR="9035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5720" marR="9035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554247"/>
                  </a:ext>
                </a:extLst>
              </a:tr>
              <a:tr h="86144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+mn-ea"/>
                        <a:cs typeface="Arial"/>
                      </a:endParaRPr>
                    </a:p>
                  </a:txBody>
                  <a:tcPr marL="36000" marR="9035" marT="90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035" marR="9035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035" marR="9035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5720" marR="9035" marT="902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A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830520"/>
                  </a:ext>
                </a:extLst>
              </a:tr>
            </a:tbl>
          </a:graphicData>
        </a:graphic>
      </p:graphicFrame>
      <p:sp>
        <p:nvSpPr>
          <p:cNvPr id="17" name="Rectangle 9">
            <a:extLst>
              <a:ext uri="{FF2B5EF4-FFF2-40B4-BE49-F238E27FC236}">
                <a16:creationId xmlns:a16="http://schemas.microsoft.com/office/drawing/2014/main" id="{B51C7151-DFC4-6BD9-4FE6-D6AFCED1210B}"/>
              </a:ext>
            </a:extLst>
          </p:cNvPr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469223" y="2607287"/>
            <a:ext cx="4297680" cy="180000"/>
          </a:xfrm>
          <a:prstGeom prst="rect">
            <a:avLst/>
          </a:prstGeom>
          <a:solidFill>
            <a:srgbClr val="AAAAAA">
              <a:lumMod val="75000"/>
            </a:srgbClr>
          </a:solidFill>
          <a:ln>
            <a:noFill/>
          </a:ln>
          <a:effectLst/>
        </p:spPr>
        <p:txBody>
          <a:bodyPr wrap="none" lIns="73148" tIns="73148" rIns="73148" bIns="73148" anchor="ctr"/>
          <a:lstStyle/>
          <a:p>
            <a:pPr defTabSz="914354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Risks &amp; Sensitivities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95791B3-2C9A-0FD4-3BEF-0023944D333A}"/>
              </a:ext>
            </a:extLst>
          </p:cNvPr>
          <p:cNvSpPr/>
          <p:nvPr/>
        </p:nvSpPr>
        <p:spPr>
          <a:xfrm>
            <a:off x="5818698" y="3388553"/>
            <a:ext cx="91440" cy="9144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454C89A-4F30-5821-FB45-09D6A85A4630}"/>
              </a:ext>
            </a:extLst>
          </p:cNvPr>
          <p:cNvSpPr/>
          <p:nvPr/>
        </p:nvSpPr>
        <p:spPr>
          <a:xfrm>
            <a:off x="6732250" y="3629009"/>
            <a:ext cx="91440" cy="9144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9978E8A-094C-1AAB-9DFA-6F7D39BC7EFF}"/>
              </a:ext>
            </a:extLst>
          </p:cNvPr>
          <p:cNvSpPr/>
          <p:nvPr/>
        </p:nvSpPr>
        <p:spPr>
          <a:xfrm>
            <a:off x="5818698" y="3144440"/>
            <a:ext cx="91440" cy="9144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6D42E1D-DAE9-21D2-7C25-1C62F74F5CCE}"/>
              </a:ext>
            </a:extLst>
          </p:cNvPr>
          <p:cNvSpPr/>
          <p:nvPr/>
        </p:nvSpPr>
        <p:spPr>
          <a:xfrm>
            <a:off x="6732250" y="3144440"/>
            <a:ext cx="91440" cy="91440"/>
          </a:xfrm>
          <a:prstGeom prst="ellipse">
            <a:avLst/>
          </a:prstGeom>
          <a:solidFill>
            <a:srgbClr val="00B050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6E2A8EA-6561-F239-A35A-8DF982E3704C}"/>
              </a:ext>
            </a:extLst>
          </p:cNvPr>
          <p:cNvSpPr/>
          <p:nvPr/>
        </p:nvSpPr>
        <p:spPr>
          <a:xfrm>
            <a:off x="6732250" y="3389792"/>
            <a:ext cx="91440" cy="91440"/>
          </a:xfrm>
          <a:prstGeom prst="ellipse">
            <a:avLst/>
          </a:prstGeom>
          <a:solidFill>
            <a:srgbClr val="00B050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E808F09-8620-D232-42F0-935C5AC4CE09}"/>
              </a:ext>
            </a:extLst>
          </p:cNvPr>
          <p:cNvSpPr/>
          <p:nvPr/>
        </p:nvSpPr>
        <p:spPr>
          <a:xfrm>
            <a:off x="5818698" y="3625322"/>
            <a:ext cx="91440" cy="9144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7">
            <a:extLst>
              <a:ext uri="{FF2B5EF4-FFF2-40B4-BE49-F238E27FC236}">
                <a16:creationId xmlns:a16="http://schemas.microsoft.com/office/drawing/2014/main" id="{5A3C05AC-44E5-0A71-6BA3-BF7B2FBA15D5}"/>
              </a:ext>
            </a:extLst>
          </p:cNvPr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702182" y="942189"/>
            <a:ext cx="5400000" cy="56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defTabSz="912721">
              <a:spcBef>
                <a:spcPts val="600"/>
              </a:spcBef>
            </a:pPr>
            <a:r>
              <a:rPr lang="en-US" sz="1600" b="1" dirty="0">
                <a:solidFill>
                  <a:srgbClr val="0022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 (s): 		Market(s) : </a:t>
            </a:r>
          </a:p>
          <a:p>
            <a:pPr defTabSz="912721">
              <a:spcBef>
                <a:spcPts val="600"/>
              </a:spcBef>
            </a:pPr>
            <a:r>
              <a:rPr lang="en-US" sz="1600" b="1" dirty="0">
                <a:solidFill>
                  <a:srgbClr val="0022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Type:		Owner(s):	</a:t>
            </a:r>
            <a:endParaRPr lang="en-US" sz="1600" dirty="0">
              <a:solidFill>
                <a:srgbClr val="00227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5740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cx5xQRCxkKLLvWxVNVS9w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kxqFieHWkKzBk2vt3S4O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wOeUgBaqkeasiyngPKQF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05KLl1Az0K4Y7LnQIc0D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xBHj1gGr0GaLMl9gULyz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05KLl1Az0K4Y7LnQIc0D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05KLl1Az0K4Y7LnQIc0D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UzYqogXVUup3LeV7U0N0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CEJ_QMhmUOLJkEYFxIEX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05KLl1Az0K4Y7LnQIc0Dg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120</TotalTime>
  <Words>106</Words>
  <Application>Microsoft Macintosh PowerPoint</Application>
  <PresentationFormat>Custom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Jitendra Papneja</dc:creator>
  <cp:lastModifiedBy>Jitendra Papneja</cp:lastModifiedBy>
  <cp:revision>38</cp:revision>
  <dcterms:created xsi:type="dcterms:W3CDTF">2023-11-09T03:24:42Z</dcterms:created>
  <dcterms:modified xsi:type="dcterms:W3CDTF">2023-12-15T03:28:39Z</dcterms:modified>
</cp:coreProperties>
</file>